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61" r:id="rId4"/>
    <p:sldId id="320" r:id="rId5"/>
    <p:sldId id="325" r:id="rId6"/>
    <p:sldId id="317" r:id="rId7"/>
    <p:sldId id="318" r:id="rId8"/>
    <p:sldId id="321" r:id="rId9"/>
    <p:sldId id="326" r:id="rId10"/>
    <p:sldId id="319" r:id="rId11"/>
    <p:sldId id="322" r:id="rId12"/>
    <p:sldId id="323" r:id="rId13"/>
    <p:sldId id="327" r:id="rId14"/>
    <p:sldId id="324" r:id="rId15"/>
    <p:sldId id="328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2" autoAdjust="0"/>
    <p:restoredTop sz="94660"/>
  </p:normalViewPr>
  <p:slideViewPr>
    <p:cSldViewPr>
      <p:cViewPr varScale="1">
        <p:scale>
          <a:sx n="96" d="100"/>
          <a:sy n="96" d="100"/>
        </p:scale>
        <p:origin x="69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89907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70289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3/30/2017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2.pn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2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wmf"/><Relationship Id="rId3" Type="http://schemas.openxmlformats.org/officeDocument/2006/relationships/image" Target="../media/image2.png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97819"/>
            <a:ext cx="8305800" cy="1102519"/>
          </a:xfrm>
        </p:spPr>
        <p:txBody>
          <a:bodyPr>
            <a:normAutofit/>
          </a:bodyPr>
          <a:lstStyle/>
          <a:p>
            <a:r>
              <a:rPr lang="en-US" dirty="0"/>
              <a:t>Exponential Growth and Decay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7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2. Suppose that a TV set depreciate 10% in value each year for the first five years. What is it worth after five years if its original cost was $1300? </a:t>
            </a:r>
          </a:p>
          <a:p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" y="201924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04800" y="2419350"/>
            <a:ext cx="8153400" cy="707886"/>
            <a:chOff x="304800" y="2419350"/>
            <a:chExt cx="8153400" cy="707886"/>
          </a:xfrm>
        </p:grpSpPr>
        <p:graphicFrame>
          <p:nvGraphicFramePr>
            <p:cNvPr id="94210" name="Object 2"/>
            <p:cNvGraphicFramePr>
              <a:graphicFrameLocks noChangeAspect="1"/>
            </p:cNvGraphicFramePr>
            <p:nvPr/>
          </p:nvGraphicFramePr>
          <p:xfrm>
            <a:off x="347663" y="2419350"/>
            <a:ext cx="1724025" cy="42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19" name="Equation" r:id="rId4" imgW="977760" imgH="241200" progId="Equation.DSMT4">
                    <p:embed/>
                  </p:oleObj>
                </mc:Choice>
                <mc:Fallback>
                  <p:oleObj name="Equation" r:id="rId4" imgW="977760" imgH="24120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7663" y="2419350"/>
                          <a:ext cx="1724025" cy="4254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Box 14"/>
            <p:cNvSpPr txBox="1"/>
            <p:nvPr/>
          </p:nvSpPr>
          <p:spPr>
            <a:xfrm>
              <a:off x="304800" y="2419350"/>
              <a:ext cx="8153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                             Where </a:t>
              </a:r>
              <a:r>
                <a:rPr lang="en-US" sz="2000" b="1" dirty="0"/>
                <a:t>N₀ </a:t>
              </a:r>
              <a:r>
                <a:rPr lang="en-US" sz="2000" dirty="0"/>
                <a:t>the original amount</a:t>
              </a:r>
              <a:r>
                <a:rPr lang="en-US" sz="2000" b="1" dirty="0"/>
                <a:t> r</a:t>
              </a:r>
              <a:r>
                <a:rPr lang="en-US" sz="2000" dirty="0"/>
                <a:t> is the rate and </a:t>
              </a:r>
              <a:r>
                <a:rPr lang="en-US" sz="2000" b="1" dirty="0"/>
                <a:t>t</a:t>
              </a:r>
              <a:r>
                <a:rPr lang="en-US" sz="2000" dirty="0"/>
                <a:t> is the number of years.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457200" y="3105150"/>
            <a:ext cx="716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N₀=1300; r = 10% or 0.1; t =5</a:t>
            </a:r>
          </a:p>
        </p:txBody>
      </p:sp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657225" y="3727450"/>
          <a:ext cx="26511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0" name="Equation" r:id="rId6" imgW="1168200" imgH="241200" progId="Equation.DSMT4">
                  <p:embed/>
                </p:oleObj>
              </mc:Choice>
              <mc:Fallback>
                <p:oleObj name="Equation" r:id="rId6" imgW="1168200" imgH="2412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" y="3727450"/>
                        <a:ext cx="26511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3352800" y="3790950"/>
          <a:ext cx="14986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1" name="Equation" r:id="rId8" imgW="583920" imgH="177480" progId="Equation.DSMT4">
                  <p:embed/>
                </p:oleObj>
              </mc:Choice>
              <mc:Fallback>
                <p:oleObj name="Equation" r:id="rId8" imgW="58392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790950"/>
                        <a:ext cx="1498600" cy="455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3. Lisa deposited $1000 in a saving account which pays 12% interest compounded annually. How much interest will her money earns in 5 years.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3. Lisa deposited $1000 in a saving account which pays 12% interest compounded annually. How much interest will her money earn in 5 years.</a:t>
            </a:r>
          </a:p>
          <a:p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20383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1524000" y="2419350"/>
          <a:ext cx="6172200" cy="2362199"/>
        </p:xfrm>
        <a:graphic>
          <a:graphicData uri="http://schemas.openxmlformats.org/drawingml/2006/table">
            <a:tbl>
              <a:tblPr/>
              <a:tblGrid>
                <a:gridCol w="14505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2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Calculation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Amount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1000 + (1000 × 0.12)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1120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1120 + (1120 × 0.12)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1254.4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1254.4 + (1254.4 × 0.12)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1404.9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1404.9 + (1404.9 × 0.12)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1573.52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745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1573.52 + (1573.52 × 0.12)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1762.34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3. Lisa deposited $1000 in a saving account which pays 12% interest compounded annually. How much interest will her money earns in 5 years.</a:t>
            </a:r>
          </a:p>
          <a:p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20383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143000" y="2419350"/>
          <a:ext cx="6324600" cy="2209800"/>
        </p:xfrm>
        <a:graphic>
          <a:graphicData uri="http://schemas.openxmlformats.org/drawingml/2006/table">
            <a:tbl>
              <a:tblPr/>
              <a:tblGrid>
                <a:gridCol w="1486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9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Equation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Amount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Calibri"/>
                        </a:rPr>
                        <a:t>⁰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Calibri"/>
                        </a:rPr>
                        <a:t>¹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1120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>
                          <a:latin typeface="Calibri"/>
                          <a:ea typeface="Times New Roman"/>
                          <a:cs typeface="Calibri"/>
                        </a:rPr>
                        <a:t>²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1254.4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>
                          <a:latin typeface="Calibri"/>
                          <a:ea typeface="Times New Roman"/>
                          <a:cs typeface="Calibri"/>
                        </a:rPr>
                        <a:t>ᶾ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1404.9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>
                          <a:latin typeface="Calibri"/>
                          <a:ea typeface="Times New Roman"/>
                          <a:cs typeface="Calibri"/>
                        </a:rPr>
                        <a:t>⁴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1573.52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>
                          <a:latin typeface="Calibri"/>
                          <a:ea typeface="Times New Roman"/>
                          <a:cs typeface="Calibri"/>
                        </a:rPr>
                        <a:t>⁵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1762.34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1000(1 + 0.12)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Calibri"/>
                        </a:rPr>
                        <a:t>ᵗ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1800" dirty="0">
                          <a:latin typeface="Calibri"/>
                          <a:ea typeface="Times New Roman"/>
                          <a:cs typeface="Calibri"/>
                        </a:rPr>
                        <a:t>ᵼ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3. Lisa deposited $1000 in a saving account which pays 12% interest compounded annually. How much interest will her money earns in 5 years.</a:t>
            </a:r>
          </a:p>
          <a:p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20383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457200" y="2571750"/>
            <a:ext cx="7772400" cy="646331"/>
            <a:chOff x="457200" y="2571750"/>
            <a:chExt cx="7772400" cy="646331"/>
          </a:xfrm>
        </p:grpSpPr>
        <p:sp>
          <p:nvSpPr>
            <p:cNvPr id="14" name="TextBox 13"/>
            <p:cNvSpPr txBox="1"/>
            <p:nvPr/>
          </p:nvSpPr>
          <p:spPr>
            <a:xfrm>
              <a:off x="457200" y="2571750"/>
              <a:ext cx="7772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                           where </a:t>
              </a:r>
              <a:r>
                <a:rPr lang="en-US" b="1" dirty="0"/>
                <a:t>N₀</a:t>
              </a:r>
              <a:r>
                <a:rPr lang="en-US" dirty="0"/>
                <a:t> is the original amount, </a:t>
              </a:r>
              <a:r>
                <a:rPr lang="en-US" b="1" dirty="0"/>
                <a:t>r</a:t>
              </a:r>
              <a:r>
                <a:rPr lang="en-US" dirty="0"/>
                <a:t> is the rate and </a:t>
              </a:r>
              <a:r>
                <a:rPr lang="en-US" b="1" dirty="0"/>
                <a:t>t</a:t>
              </a:r>
              <a:r>
                <a:rPr lang="en-US" dirty="0"/>
                <a:t> is the number of years.</a:t>
              </a:r>
            </a:p>
          </p:txBody>
        </p:sp>
        <p:graphicFrame>
          <p:nvGraphicFramePr>
            <p:cNvPr id="99330" name="Object 2"/>
            <p:cNvGraphicFramePr>
              <a:graphicFrameLocks noChangeAspect="1"/>
            </p:cNvGraphicFramePr>
            <p:nvPr/>
          </p:nvGraphicFramePr>
          <p:xfrm>
            <a:off x="496888" y="2601913"/>
            <a:ext cx="1350962" cy="350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339" name="Equation" r:id="rId4" imgW="927000" imgH="241200" progId="Equation.DSMT4">
                    <p:embed/>
                  </p:oleObj>
                </mc:Choice>
                <mc:Fallback>
                  <p:oleObj name="Equation" r:id="rId4" imgW="927000" imgH="24120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88" y="2601913"/>
                          <a:ext cx="1350962" cy="3508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17"/>
          <p:cNvSpPr txBox="1"/>
          <p:nvPr/>
        </p:nvSpPr>
        <p:spPr>
          <a:xfrm>
            <a:off x="457200" y="3257550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N₀=$1000; r = 12% or 0.12; t = 5</a:t>
            </a:r>
          </a:p>
        </p:txBody>
      </p:sp>
      <p:graphicFrame>
        <p:nvGraphicFramePr>
          <p:cNvPr id="99331" name="Object 3"/>
          <p:cNvGraphicFramePr>
            <a:graphicFrameLocks noChangeAspect="1"/>
          </p:cNvGraphicFramePr>
          <p:nvPr/>
        </p:nvGraphicFramePr>
        <p:xfrm>
          <a:off x="660400" y="3790950"/>
          <a:ext cx="24892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0" name="Equation" r:id="rId6" imgW="1257120" imgH="241200" progId="Equation.DSMT4">
                  <p:embed/>
                </p:oleObj>
              </mc:Choice>
              <mc:Fallback>
                <p:oleObj name="Equation" r:id="rId6" imgW="1257120" imgH="2412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00" y="3790950"/>
                        <a:ext cx="2489200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332" name="Object 4"/>
          <p:cNvGraphicFramePr>
            <a:graphicFrameLocks noChangeAspect="1"/>
          </p:cNvGraphicFramePr>
          <p:nvPr/>
        </p:nvGraphicFramePr>
        <p:xfrm>
          <a:off x="3276599" y="3841750"/>
          <a:ext cx="1447801" cy="397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1" name="Equation" r:id="rId8" imgW="647640" imgH="177480" progId="Equation.DSMT4">
                  <p:embed/>
                </p:oleObj>
              </mc:Choice>
              <mc:Fallback>
                <p:oleObj name="Equation" r:id="rId8" imgW="64764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599" y="3841750"/>
                        <a:ext cx="1447801" cy="39743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Note:</a:t>
            </a: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1295400" y="1200150"/>
          <a:ext cx="6324600" cy="1828800"/>
        </p:xfrm>
        <a:graphic>
          <a:graphicData uri="http://schemas.openxmlformats.org/drawingml/2006/table">
            <a:tbl>
              <a:tblPr/>
              <a:tblGrid>
                <a:gridCol w="210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87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Times New Roman"/>
                          <a:cs typeface="Times New Roman"/>
                        </a:rPr>
                        <a:t>Terms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Times New Roman"/>
                          <a:cs typeface="Times New Roman"/>
                        </a:rPr>
                        <a:t>Rate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7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Annually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r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t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7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Semi - Annually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r/2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2t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7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Quarterly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r/4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4t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76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Monthly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Calibri"/>
                          <a:ea typeface="Times New Roman"/>
                          <a:cs typeface="Times New Roman"/>
                        </a:rPr>
                        <a:t>r/12</a:t>
                      </a:r>
                      <a:endParaRPr lang="en-US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Calibri"/>
                          <a:ea typeface="Times New Roman"/>
                          <a:cs typeface="Times New Roman"/>
                        </a:rPr>
                        <a:t>12t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765" marR="597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algn="ctr">
              <a:buNone/>
            </a:pPr>
            <a:r>
              <a:rPr lang="en-US" sz="2400" dirty="0"/>
              <a:t> Solve problems involving exponential growth and decay using properties of exponent.</a:t>
            </a:r>
          </a:p>
          <a:p>
            <a:pPr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Exponent</a:t>
            </a:r>
          </a:p>
          <a:p>
            <a:r>
              <a:rPr lang="en-US" sz="2400" dirty="0"/>
              <a:t>Growth</a:t>
            </a:r>
          </a:p>
          <a:p>
            <a:r>
              <a:rPr lang="en-US" sz="2400" dirty="0"/>
              <a:t>Decay</a:t>
            </a:r>
          </a:p>
          <a:p>
            <a:r>
              <a:rPr lang="en-US" sz="2400" dirty="0"/>
              <a:t>Rate</a:t>
            </a:r>
          </a:p>
          <a:p>
            <a:r>
              <a:rPr lang="en-US" sz="2400" dirty="0"/>
              <a:t>Time</a:t>
            </a:r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1. A certain cell splits into 2 after every hour. How many cells will be there after four hours if there are 17 cells at the start?</a:t>
            </a:r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1. A certain cell splits into 2 after every hour. How many cells will be there after four hours if there are 17 cells at the start?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19621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524000" y="2343150"/>
          <a:ext cx="5562600" cy="2438400"/>
        </p:xfrm>
        <a:graphic>
          <a:graphicData uri="http://schemas.openxmlformats.org/drawingml/2006/table">
            <a:tbl>
              <a:tblPr/>
              <a:tblGrid>
                <a:gridCol w="185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Calculation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Number of cell N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34(2)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68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68(2)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 136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Times New Roman"/>
                          <a:cs typeface="Times New Roman"/>
                        </a:rPr>
                        <a:t>136(2)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Times New Roman"/>
                          <a:cs typeface="Times New Roman"/>
                        </a:rPr>
                        <a:t>272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1. A certain cell splits into 2 after every hour. How many cells will be there after four hours if there are 17 cells at the start?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19621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447800" y="2343150"/>
          <a:ext cx="5715000" cy="2438401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Equation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Number of cell N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¹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²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68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ᶾ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 136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272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17(2)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ᵗ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ᵼ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1. A certain cell splits into 2 after every hour. How many cells will be there after four hours if there are 17 cells at the start?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19621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304800" y="2343150"/>
            <a:ext cx="8153400" cy="847241"/>
            <a:chOff x="304800" y="2343150"/>
            <a:chExt cx="8153400" cy="847241"/>
          </a:xfrm>
        </p:grpSpPr>
        <p:sp>
          <p:nvSpPr>
            <p:cNvPr id="14" name="Rectangle 13"/>
            <p:cNvSpPr/>
            <p:nvPr/>
          </p:nvSpPr>
          <p:spPr>
            <a:xfrm>
              <a:off x="304800" y="2343150"/>
              <a:ext cx="81534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000" dirty="0"/>
                <a:t>From the solution above, the number of cell </a:t>
              </a:r>
              <a:r>
                <a:rPr lang="en-US" sz="2000" b="1" dirty="0"/>
                <a:t>N</a:t>
              </a:r>
              <a:r>
                <a:rPr lang="en-US" sz="2000" dirty="0"/>
                <a:t>, after </a:t>
              </a:r>
              <a:r>
                <a:rPr lang="en-US" sz="2000" b="1" dirty="0"/>
                <a:t>t</a:t>
              </a:r>
              <a:r>
                <a:rPr lang="en-US" sz="2000" dirty="0"/>
                <a:t> hours can be expressed using the equation </a:t>
              </a:r>
            </a:p>
          </p:txBody>
        </p:sp>
        <p:graphicFrame>
          <p:nvGraphicFramePr>
            <p:cNvPr id="73730" name="Object 2"/>
            <p:cNvGraphicFramePr>
              <a:graphicFrameLocks noChangeAspect="1"/>
            </p:cNvGraphicFramePr>
            <p:nvPr/>
          </p:nvGraphicFramePr>
          <p:xfrm>
            <a:off x="3505200" y="2724150"/>
            <a:ext cx="1447800" cy="4662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745" name="Equation" r:id="rId4" imgW="749160" imgH="241200" progId="Equation.DSMT4">
                    <p:embed/>
                  </p:oleObj>
                </mc:Choice>
                <mc:Fallback>
                  <p:oleObj name="Equation" r:id="rId4" imgW="749160" imgH="241200" progId="Equation.DSMT4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05200" y="2724150"/>
                          <a:ext cx="1447800" cy="4662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3731" name="Object 3"/>
          <p:cNvGraphicFramePr>
            <a:graphicFrameLocks noChangeAspect="1"/>
          </p:cNvGraphicFramePr>
          <p:nvPr/>
        </p:nvGraphicFramePr>
        <p:xfrm>
          <a:off x="355600" y="3155950"/>
          <a:ext cx="11176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6" name="Equation" r:id="rId6" imgW="545760" imgH="228600" progId="Equation.DSMT4">
                  <p:embed/>
                </p:oleObj>
              </mc:Choice>
              <mc:Fallback>
                <p:oleObj name="Equation" r:id="rId6" imgW="545760" imgH="2286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155950"/>
                        <a:ext cx="1117600" cy="46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2" name="Object 4"/>
          <p:cNvGraphicFramePr>
            <a:graphicFrameLocks noChangeAspect="1"/>
          </p:cNvGraphicFramePr>
          <p:nvPr/>
        </p:nvGraphicFramePr>
        <p:xfrm>
          <a:off x="1524000" y="3181350"/>
          <a:ext cx="685800" cy="384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7" name="Equation" r:id="rId8" imgW="317160" imgH="177480" progId="Equation.DSMT4">
                  <p:embed/>
                </p:oleObj>
              </mc:Choice>
              <mc:Fallback>
                <p:oleObj name="Equation" r:id="rId8" imgW="317160" imgH="177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181350"/>
                        <a:ext cx="685800" cy="3840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2268538" y="3613150"/>
          <a:ext cx="21304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8" name="Equation" r:id="rId10" imgW="749160" imgH="241200" progId="Equation.DSMT4">
                  <p:embed/>
                </p:oleObj>
              </mc:Choice>
              <mc:Fallback>
                <p:oleObj name="Equation" r:id="rId10" imgW="749160" imgH="241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613150"/>
                        <a:ext cx="21304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/>
        </p:nvGraphicFramePr>
        <p:xfrm>
          <a:off x="4343400" y="3689350"/>
          <a:ext cx="1181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49" name="Equation" r:id="rId12" imgW="393480" imgH="177480" progId="Equation.DSMT4">
                  <p:embed/>
                </p:oleObj>
              </mc:Choice>
              <mc:Fallback>
                <p:oleObj name="Equation" r:id="rId12" imgW="393480" imgH="177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3689350"/>
                        <a:ext cx="1181100" cy="5334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2. Suppose that a TV set depreciate 10% in value each year for the first five years. What is it worth after five years if its original cost was $1300?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2. Suppose that a TV set depreciate 10% in value each year for the first five years. What is it worth after five years if its original cost was $1300? </a:t>
            </a:r>
          </a:p>
          <a:p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381000" y="19621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1371600" y="2343150"/>
          <a:ext cx="5943600" cy="2133600"/>
        </p:xfrm>
        <a:graphic>
          <a:graphicData uri="http://schemas.openxmlformats.org/drawingml/2006/table">
            <a:tbl>
              <a:tblPr/>
              <a:tblGrid>
                <a:gridCol w="1396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5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Times New Roman"/>
                        </a:rPr>
                        <a:t>Calculation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Amount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1300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1300 - (1300 × 0.1)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1170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1170 - (1170 × 0.1)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1053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1053 - (1053 × 0.1)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947.7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947.7 - (947.7 × 0.1)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852.93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852.93 - (852.93 × 0.1)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767.64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38150"/>
            <a:ext cx="86868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</a:rPr>
              <a:t>Sample Problem 1: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Solve problems involving exponential growth</a:t>
            </a:r>
            <a:r>
              <a:rPr lang="en-US" sz="2400" b="1" dirty="0"/>
              <a:t> </a:t>
            </a:r>
            <a:r>
              <a:rPr lang="en-US" sz="2400" dirty="0"/>
              <a:t>and decay.</a:t>
            </a:r>
            <a:endParaRPr lang="en-US" sz="2400" b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b="1" dirty="0">
                <a:latin typeface="Cambria" pitchFamily="18" charset="0"/>
              </a:rPr>
              <a:t>EXPONENTIAL GROWTH AND DECAY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638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127635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2. Suppose that a TV set depreciate 10% in value each year for the first five years. What is it worth after five years if its original cost was $1300? </a:t>
            </a:r>
          </a:p>
          <a:p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381000" y="196215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1447800" y="2343150"/>
          <a:ext cx="5638800" cy="2514600"/>
        </p:xfrm>
        <a:graphic>
          <a:graphicData uri="http://schemas.openxmlformats.org/drawingml/2006/table">
            <a:tbl>
              <a:tblPr/>
              <a:tblGrid>
                <a:gridCol w="1325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39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Time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Equation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Amount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⁰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1300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¹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1170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²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1053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ᶾ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947.7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⁴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852.93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>
                          <a:latin typeface="Calibri"/>
                          <a:ea typeface="Times New Roman"/>
                          <a:cs typeface="Calibri"/>
                        </a:rPr>
                        <a:t>⁵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767.64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Calibri"/>
                          <a:cs typeface="Times New Roman"/>
                        </a:rPr>
                        <a:t>t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1300(1 - 0.1)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ᵗ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Calibri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en-US" sz="2000" dirty="0">
                          <a:latin typeface="Calibri"/>
                          <a:ea typeface="Times New Roman"/>
                          <a:cs typeface="Calibri"/>
                        </a:rPr>
                        <a:t>ᵼ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64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1005</Words>
  <Application>Microsoft Office PowerPoint</Application>
  <PresentationFormat>On-screen Show (16:9)</PresentationFormat>
  <Paragraphs>232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Cambria</vt:lpstr>
      <vt:lpstr>Times New Roman</vt:lpstr>
      <vt:lpstr>Office Theme</vt:lpstr>
      <vt:lpstr>Equation</vt:lpstr>
      <vt:lpstr>Exponential Growth and Decay</vt:lpstr>
      <vt:lpstr>EXPONENTIAL GROWTH AND DECAY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177</cp:revision>
  <dcterms:created xsi:type="dcterms:W3CDTF">2016-12-20T05:05:08Z</dcterms:created>
  <dcterms:modified xsi:type="dcterms:W3CDTF">2017-03-30T20:46:57Z</dcterms:modified>
</cp:coreProperties>
</file>